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0" r:id="rId4"/>
    <p:sldId id="259" r:id="rId5"/>
    <p:sldId id="258" r:id="rId6"/>
    <p:sldId id="260" r:id="rId7"/>
    <p:sldId id="268" r:id="rId8"/>
    <p:sldId id="264" r:id="rId9"/>
    <p:sldId id="269" r:id="rId10"/>
    <p:sldId id="273" r:id="rId11"/>
    <p:sldId id="274" r:id="rId12"/>
    <p:sldId id="266" r:id="rId13"/>
    <p:sldId id="275" r:id="rId14"/>
    <p:sldId id="271" r:id="rId15"/>
    <p:sldId id="263" r:id="rId16"/>
    <p:sldId id="257" r:id="rId17"/>
    <p:sldId id="262" r:id="rId18"/>
    <p:sldId id="261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ADD44D-6026-4A84-97FF-B012A924C2F9}">
          <p14:sldIdLst>
            <p14:sldId id="256"/>
            <p14:sldId id="272"/>
            <p14:sldId id="270"/>
            <p14:sldId id="259"/>
            <p14:sldId id="258"/>
            <p14:sldId id="260"/>
            <p14:sldId id="268"/>
            <p14:sldId id="264"/>
            <p14:sldId id="269"/>
            <p14:sldId id="273"/>
            <p14:sldId id="274"/>
            <p14:sldId id="266"/>
            <p14:sldId id="275"/>
            <p14:sldId id="271"/>
            <p14:sldId id="263"/>
            <p14:sldId id="257"/>
            <p14:sldId id="262"/>
            <p14:sldId id="261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3F038-0ACE-4B03-98B3-26AA418E3F12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6B50-6F67-4542-9652-DF1FF732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1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6B50-6F67-4542-9652-DF1FF73274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7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049" y="442534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Star-Formation Rate in</a:t>
            </a:r>
            <a:br>
              <a:rPr lang="en-US" dirty="0" smtClean="0"/>
            </a:br>
            <a:r>
              <a:rPr lang="en-US" dirty="0" smtClean="0"/>
              <a:t>Low-Redshift Clusters </a:t>
            </a:r>
            <a:br>
              <a:rPr lang="en-US" dirty="0" smtClean="0"/>
            </a:br>
            <a:r>
              <a:rPr lang="en-US" dirty="0" smtClean="0"/>
              <a:t>of Galaxies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1644" y="3918310"/>
            <a:ext cx="9144000" cy="754025"/>
          </a:xfrm>
        </p:spPr>
        <p:txBody>
          <a:bodyPr>
            <a:normAutofit/>
          </a:bodyPr>
          <a:lstStyle/>
          <a:p>
            <a:r>
              <a:rPr lang="en-US" dirty="0" smtClean="0"/>
              <a:t>Ali Khan</a:t>
            </a:r>
          </a:p>
        </p:txBody>
      </p:sp>
      <p:pic>
        <p:nvPicPr>
          <p:cNvPr id="11266" name="Picture 2" descr="AZ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" y="605511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-45348"/>
            <a:ext cx="10515600" cy="1325563"/>
          </a:xfrm>
        </p:spPr>
        <p:txBody>
          <a:bodyPr/>
          <a:lstStyle/>
          <a:p>
            <a:r>
              <a:rPr lang="en-US" dirty="0"/>
              <a:t>PSF Matched Photometry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8140" t="41880" r="40386" b="27066"/>
          <a:stretch/>
        </p:blipFill>
        <p:spPr bwMode="auto">
          <a:xfrm>
            <a:off x="76015" y="1651929"/>
            <a:ext cx="3472070" cy="2824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0" name="Picture 4" descr="http://blogs.mathworks.com/images/steve/2009/rect_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34728" r="8252" b="29341"/>
          <a:stretch/>
        </p:blipFill>
        <p:spPr bwMode="auto">
          <a:xfrm>
            <a:off x="4015407" y="3018983"/>
            <a:ext cx="3154017" cy="8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45156" y="3088433"/>
            <a:ext cx="755374" cy="6599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5783" y="3891883"/>
            <a:ext cx="3121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Broadening Function</a:t>
            </a:r>
            <a:endParaRPr lang="en-US" sz="2500" dirty="0"/>
          </a:p>
        </p:txBody>
      </p:sp>
      <p:sp>
        <p:nvSpPr>
          <p:cNvPr id="13" name="TextBox 12"/>
          <p:cNvSpPr txBox="1"/>
          <p:nvPr/>
        </p:nvSpPr>
        <p:spPr>
          <a:xfrm>
            <a:off x="427011" y="4792925"/>
            <a:ext cx="3121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High Resolution PSF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538" y="4792925"/>
            <a:ext cx="3121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Low Resolution PSF</a:t>
            </a:r>
            <a:endParaRPr lang="en-US" sz="25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434469" y="3343036"/>
            <a:ext cx="2385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34469" y="3460736"/>
            <a:ext cx="23853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39205" t="12814" r="39022" b="57035"/>
          <a:stretch/>
        </p:blipFill>
        <p:spPr>
          <a:xfrm>
            <a:off x="7908233" y="1651930"/>
            <a:ext cx="4156942" cy="2824798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 rotWithShape="1">
          <a:blip r:embed="rId5"/>
          <a:srcRect l="28209" t="53204" r="70300" b="43696"/>
          <a:stretch/>
        </p:blipFill>
        <p:spPr bwMode="auto">
          <a:xfrm>
            <a:off x="3587697" y="3313169"/>
            <a:ext cx="384970" cy="435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" descr="AZ Space Gr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8770449" cy="4351338"/>
          </a:xfrm>
        </p:spPr>
        <p:txBody>
          <a:bodyPr/>
          <a:lstStyle/>
          <a:p>
            <a:r>
              <a:rPr lang="en-US" dirty="0"/>
              <a:t>The results from catalog matching were showing biases in the ultraviolet results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to employ another method.</a:t>
            </a:r>
          </a:p>
          <a:p>
            <a:r>
              <a:rPr lang="en-US" dirty="0"/>
              <a:t>Currently writing Python scripts to automate the whole procedure of fitting images and doing the book keeping.</a:t>
            </a:r>
          </a:p>
          <a:p>
            <a:r>
              <a:rPr lang="en-US" dirty="0" smtClean="0"/>
              <a:t>Carry </a:t>
            </a:r>
            <a:r>
              <a:rPr lang="en-US" dirty="0"/>
              <a:t>out actual photometry on the images</a:t>
            </a:r>
            <a:r>
              <a:rPr lang="en-US" dirty="0" smtClean="0"/>
              <a:t>.</a:t>
            </a:r>
          </a:p>
          <a:p>
            <a:r>
              <a:rPr lang="en-US" dirty="0"/>
              <a:t>What is the improvement factor?</a:t>
            </a:r>
          </a:p>
          <a:p>
            <a:r>
              <a:rPr lang="en-US" dirty="0"/>
              <a:t>Carry the procedure out on multiple wavelength bands.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Z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 /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934047"/>
          </a:xfrm>
        </p:spPr>
        <p:txBody>
          <a:bodyPr>
            <a:normAutofit/>
          </a:bodyPr>
          <a:lstStyle/>
          <a:p>
            <a:r>
              <a:rPr lang="en-US" dirty="0" smtClean="0"/>
              <a:t>The idea of using this procedure of fitting images in different wavelength bands together is to measure the magnitude of a given source in exactly the same region to0 build SEDs.</a:t>
            </a:r>
          </a:p>
          <a:p>
            <a:r>
              <a:rPr lang="en-US" dirty="0" smtClean="0"/>
              <a:t>Once this script is complete we plan on running this on images in wavelength bands ranging from the near-ultraviolet all the way to the far-infrared.</a:t>
            </a:r>
          </a:p>
          <a:p>
            <a:r>
              <a:rPr lang="en-US" dirty="0" smtClean="0"/>
              <a:t>We will be able to build SED profiles for multiple galaxies across a large wavelength range.</a:t>
            </a:r>
          </a:p>
          <a:p>
            <a:r>
              <a:rPr lang="en-US" dirty="0" smtClean="0"/>
              <a:t>This will give us a better understanding of the characteristics of a given galaxy over a very wide wavelength range.</a:t>
            </a:r>
          </a:p>
        </p:txBody>
      </p:sp>
      <p:pic>
        <p:nvPicPr>
          <p:cNvPr id="4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Z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1" y="605511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8" name="Picture 4" descr="AZ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dirty="0" smtClean="0"/>
              <a:t>Thank you </a:t>
            </a:r>
          </a:p>
          <a:p>
            <a:pPr algn="ctr"/>
            <a:endParaRPr lang="en-US" sz="7000" dirty="0"/>
          </a:p>
          <a:p>
            <a:pPr algn="ctr"/>
            <a:endParaRPr lang="en-US" sz="7000" dirty="0" smtClean="0"/>
          </a:p>
          <a:p>
            <a:pPr marL="0" indent="0" algn="ctr">
              <a:buNone/>
            </a:pPr>
            <a:r>
              <a:rPr lang="en-US" sz="7000" dirty="0" smtClean="0"/>
              <a:t>Questions?</a:t>
            </a:r>
            <a:endParaRPr lang="en-US" sz="7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930482" y="16618974"/>
            <a:ext cx="653575" cy="126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000" smtClean="0"/>
              <a:t>Thank you.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700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000" smtClean="0"/>
              <a:t>Any questions?</a:t>
            </a:r>
            <a:endParaRPr lang="en-US" sz="7000" dirty="0"/>
          </a:p>
        </p:txBody>
      </p:sp>
      <p:pic>
        <p:nvPicPr>
          <p:cNvPr id="17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PSF Matched Photometry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were used from the Sloan Digital Sky Survey.</a:t>
            </a:r>
          </a:p>
          <a:p>
            <a:r>
              <a:rPr lang="en-US" dirty="0" smtClean="0"/>
              <a:t>A tile from the r-band was used as a reference image.</a:t>
            </a:r>
          </a:p>
          <a:p>
            <a:endParaRPr lang="en-US" dirty="0" smtClean="0"/>
          </a:p>
          <a:p>
            <a:r>
              <a:rPr lang="en-US" dirty="0" smtClean="0"/>
              <a:t>For test purposes, we chose the reference image to be the exact same as the one being fitted.</a:t>
            </a:r>
          </a:p>
          <a:p>
            <a:r>
              <a:rPr lang="en-US" dirty="0" smtClean="0"/>
              <a:t>This test would allow us to get a better understanding of our procedure.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2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417836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26" y="1080617"/>
            <a:ext cx="6962140" cy="43513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1982" y="2118250"/>
            <a:ext cx="4395332" cy="473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saw a linear correlation between the fitted image as well as the input image.</a:t>
            </a:r>
          </a:p>
          <a:p>
            <a:r>
              <a:rPr lang="en-US" dirty="0" smtClean="0"/>
              <a:t>This is what we would expect.</a:t>
            </a:r>
          </a:p>
          <a:p>
            <a:r>
              <a:rPr lang="en-US" dirty="0" smtClean="0"/>
              <a:t>This procedure allowed us to realize that our methodology was giving us sensible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5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20" y="29776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PyGFit</a:t>
            </a:r>
            <a:r>
              <a:rPr lang="en-US" dirty="0" smtClean="0"/>
              <a:t> Works?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54179"/>
            <a:ext cx="4859694" cy="6774915"/>
          </a:xfrm>
        </p:spPr>
      </p:pic>
      <p:sp>
        <p:nvSpPr>
          <p:cNvPr id="5" name="AutoShape 2" descr="Displaying pygfit_procedur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8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PyGFit</a:t>
            </a:r>
            <a:r>
              <a:rPr lang="en-US" dirty="0" smtClean="0"/>
              <a:t> Works?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9" y="242596"/>
            <a:ext cx="4198461" cy="29342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9" y="3299344"/>
            <a:ext cx="4198461" cy="2934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1977415"/>
            <a:ext cx="7837715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Looks at an image tile.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Takes the image of the same tile in two different wavelength regimes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Detects sources using program: Source EXTRACTOR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After detection, it matches the co-ordinates for the images being matched.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 reference image (of higher resolution) is convolved with the PSF of the lower resolution image.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The magnitude in that band is extracted.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SED can be built based on extracted data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300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90" y="1690688"/>
            <a:ext cx="6409804" cy="4705804"/>
          </a:xfrm>
        </p:spPr>
        <p:txBody>
          <a:bodyPr/>
          <a:lstStyle/>
          <a:p>
            <a:r>
              <a:rPr lang="en-US" dirty="0" smtClean="0"/>
              <a:t>Astronomy is entering an era of deep imaging surveys.</a:t>
            </a:r>
          </a:p>
          <a:p>
            <a:r>
              <a:rPr lang="en-US" dirty="0" smtClean="0"/>
              <a:t>Surveys include SDSS, DES, HSC and many more.</a:t>
            </a:r>
          </a:p>
          <a:p>
            <a:r>
              <a:rPr lang="en-US" dirty="0" smtClean="0"/>
              <a:t>We have and will continue to receive large amounts of data on rapid timescales. </a:t>
            </a:r>
          </a:p>
          <a:p>
            <a:r>
              <a:rPr lang="en-US" dirty="0" smtClean="0"/>
              <a:t>We need fast and reliable methods for combining this information.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deliveryimages.acm.org/10.1145/2050000/2047483/berrima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81" y="1027906"/>
            <a:ext cx="5440265" cy="32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9257" y="4702629"/>
            <a:ext cx="453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http://queue.acm.org/detail.cfm?id=2047483</a:t>
            </a:r>
          </a:p>
        </p:txBody>
      </p:sp>
    </p:spTree>
    <p:extLst>
      <p:ext uri="{BB962C8B-B14F-4D97-AF65-F5344CB8AC3E}">
        <p14:creationId xmlns:p14="http://schemas.microsoft.com/office/powerpoint/2010/main" val="134255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came into the program knowing very little astronomy.</a:t>
            </a:r>
          </a:p>
          <a:p>
            <a:r>
              <a:rPr lang="en-US" dirty="0" smtClean="0"/>
              <a:t>I had no intuition on how to use </a:t>
            </a:r>
            <a:r>
              <a:rPr lang="en-US" dirty="0" err="1" smtClean="0"/>
              <a:t>idl</a:t>
            </a:r>
            <a:r>
              <a:rPr lang="en-US" dirty="0" smtClean="0"/>
              <a:t>, </a:t>
            </a:r>
            <a:r>
              <a:rPr lang="en-US" dirty="0" err="1" smtClean="0"/>
              <a:t>unix</a:t>
            </a:r>
            <a:r>
              <a:rPr lang="en-US" dirty="0" smtClean="0"/>
              <a:t> or python.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However, in </a:t>
            </a:r>
            <a:r>
              <a:rPr lang="en-US" dirty="0"/>
              <a:t>r</a:t>
            </a:r>
            <a:r>
              <a:rPr lang="en-US" dirty="0" smtClean="0"/>
              <a:t>etrospect</a:t>
            </a:r>
          </a:p>
          <a:p>
            <a:r>
              <a:rPr lang="en-US" dirty="0" smtClean="0"/>
              <a:t>Better understanding of general astronomy.</a:t>
            </a:r>
          </a:p>
          <a:p>
            <a:r>
              <a:rPr lang="en-US" dirty="0" smtClean="0"/>
              <a:t>Improved skills in data processing.</a:t>
            </a:r>
          </a:p>
          <a:p>
            <a:r>
              <a:rPr lang="en-US" dirty="0" smtClean="0"/>
              <a:t>Familiarity with / introduction to multiple coding languages.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Clusters of Galaxies?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686" y="1784834"/>
            <a:ext cx="5916905" cy="4389645"/>
          </a:xfrm>
        </p:spPr>
        <p:txBody>
          <a:bodyPr/>
          <a:lstStyle/>
          <a:p>
            <a:r>
              <a:rPr lang="en-US" dirty="0" smtClean="0"/>
              <a:t>Structures that consist of hundreds of galaxies bound together.</a:t>
            </a:r>
          </a:p>
          <a:p>
            <a:endParaRPr lang="en-US" dirty="0" smtClean="0"/>
          </a:p>
          <a:p>
            <a:r>
              <a:rPr lang="en-US" dirty="0" smtClean="0"/>
              <a:t>Are the largest gravitationally bound structures in the universe.</a:t>
            </a:r>
          </a:p>
          <a:p>
            <a:endParaRPr lang="en-US" dirty="0" smtClean="0"/>
          </a:p>
          <a:p>
            <a:r>
              <a:rPr lang="en-US" dirty="0" smtClean="0"/>
              <a:t>While dynamically stable, they may still be growing by accreting galaxies from the surrounding field.</a:t>
            </a:r>
            <a:endParaRPr lang="en-US" dirty="0"/>
          </a:p>
        </p:txBody>
      </p:sp>
      <p:pic>
        <p:nvPicPr>
          <p:cNvPr id="8194" name="Picture 2" descr="http://upload.wikimedia.org/wikipedia/commons/6/6a/Galaxy_Cluster_LCDCS-0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8" y="1763575"/>
            <a:ext cx="4410904" cy="44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Z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37" y="1918931"/>
            <a:ext cx="6064571" cy="4351338"/>
          </a:xfrm>
        </p:spPr>
        <p:txBody>
          <a:bodyPr/>
          <a:lstStyle/>
          <a:p>
            <a:pPr lvl="1"/>
            <a:r>
              <a:rPr lang="en-US" dirty="0" smtClean="0"/>
              <a:t>Study </a:t>
            </a:r>
            <a:r>
              <a:rPr lang="en-US" dirty="0"/>
              <a:t>how properties of galaxies are correlated with their environment in clusters of galaxies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Understand the evolution of galaxies within clusters.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images.sky-map.org/star_image/904/9047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95" y="929950"/>
            <a:ext cx="5159829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Z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 this?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8819130" cy="4588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6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1"/>
            <a:r>
              <a:rPr lang="en-US" sz="26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Match multi-wavelength data sets.</a:t>
            </a:r>
          </a:p>
          <a:p>
            <a:pPr marL="457200" lvl="1" indent="0">
              <a:buNone/>
            </a:pPr>
            <a:endParaRPr lang="en-US" sz="26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1"/>
            <a:r>
              <a:rPr lang="en-US" sz="26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Build </a:t>
            </a:r>
            <a:r>
              <a:rPr lang="en-US" sz="2600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Spectral Energy Distributions for </a:t>
            </a:r>
            <a:r>
              <a:rPr lang="en-US" sz="26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galaxies.</a:t>
            </a:r>
          </a:p>
          <a:p>
            <a:pPr marL="457200" lvl="1" indent="0">
              <a:buNone/>
            </a:pPr>
            <a:endParaRPr lang="en-US" sz="26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1"/>
            <a:r>
              <a:rPr lang="en-US" sz="2600" dirty="0" smtClean="0"/>
              <a:t>Because </a:t>
            </a:r>
            <a:r>
              <a:rPr lang="en-US" sz="2600" dirty="0"/>
              <a:t>of multi-wavelength nature of data, </a:t>
            </a:r>
            <a:r>
              <a:rPr lang="en-US" sz="2600" dirty="0" smtClean="0"/>
              <a:t>the techniques used for building SEDs </a:t>
            </a:r>
            <a:r>
              <a:rPr lang="en-US" sz="2600" dirty="0"/>
              <a:t>can be employed in the analyses of the Near-Infrared Camera for JWST</a:t>
            </a:r>
            <a:r>
              <a:rPr lang="en-US" sz="2600" dirty="0" smtClean="0"/>
              <a:t>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3000" b="1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4" descr="AZ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74" y="1825625"/>
            <a:ext cx="6708710" cy="492040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000" b="1" dirty="0" smtClean="0"/>
              <a:t>Spectral Energy Distribution (SED)</a:t>
            </a:r>
          </a:p>
          <a:p>
            <a:pPr marL="457200" lvl="1" indent="0">
              <a:buNone/>
            </a:pPr>
            <a:endParaRPr lang="en-US" sz="3000" b="1" dirty="0" smtClean="0"/>
          </a:p>
          <a:p>
            <a:pPr lvl="1"/>
            <a:r>
              <a:rPr lang="en-US" dirty="0" smtClean="0"/>
              <a:t>Depicts relationship between frequency of light and flux of the observed object.</a:t>
            </a:r>
          </a:p>
          <a:p>
            <a:pPr lvl="1"/>
            <a:r>
              <a:rPr lang="en-US" dirty="0" smtClean="0"/>
              <a:t>Each galaxy can be characterized by an SED.</a:t>
            </a:r>
          </a:p>
          <a:p>
            <a:pPr lvl="1"/>
            <a:r>
              <a:rPr lang="en-US" dirty="0" smtClean="0"/>
              <a:t>Younger stars emit in the bluer parts of the spectrum, whereas older stars are brighter in the red.</a:t>
            </a:r>
          </a:p>
          <a:p>
            <a:pPr lvl="1"/>
            <a:r>
              <a:rPr lang="en-US" dirty="0" smtClean="0"/>
              <a:t>The SED can tell us the average stellar composition for a given galaxy.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030" name="Picture 6" descr="http://ned.ipac.caltech.edu/level5/Sept02/Kennicutt/Figures/figur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1622" r="51681" b="907"/>
          <a:stretch/>
        </p:blipFill>
        <p:spPr bwMode="auto">
          <a:xfrm>
            <a:off x="7716417" y="1690688"/>
            <a:ext cx="3486556" cy="46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Z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529803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Use software to match images in different wavelength bands. Ranging from the ultra-violet domain to the infrared region.</a:t>
            </a:r>
          </a:p>
          <a:p>
            <a:pPr marL="457200" lvl="1" indent="0">
              <a:buNone/>
            </a:pPr>
            <a:endParaRPr lang="en-US" sz="28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457200" lvl="1" indent="0">
              <a:buNone/>
            </a:pPr>
            <a:r>
              <a:rPr lang="en-US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Use two Different Methods</a:t>
            </a:r>
          </a:p>
          <a:p>
            <a:pPr marL="457200" lvl="1" indent="0">
              <a:buNone/>
            </a:pPr>
            <a:endParaRPr lang="en-US" sz="28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457200" lvl="1" indent="0">
              <a:buNone/>
            </a:pPr>
            <a:endParaRPr lang="en-US" sz="28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Catalog Matched Photometry (SYNMAG)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PSF Matched Photometry </a:t>
            </a:r>
          </a:p>
          <a:p>
            <a:pPr marL="457200" lvl="1" indent="0">
              <a:buNone/>
            </a:pPr>
            <a:endParaRPr lang="en-US" sz="28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1"/>
            <a:endParaRPr lang="en-US" sz="28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457200" lvl="1" indent="0">
              <a:buNone/>
            </a:pPr>
            <a:endParaRPr lang="en-US" sz="28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lvl="1"/>
            <a:endParaRPr lang="en-US" sz="28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457200" lvl="1" indent="0">
              <a:buNone/>
            </a:pPr>
            <a:r>
              <a:rPr lang="en-US" sz="28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  </a:t>
            </a:r>
            <a:endParaRPr lang="en-US" sz="3000" b="1" dirty="0"/>
          </a:p>
          <a:p>
            <a:pPr marL="457200" lvl="1" indent="0">
              <a:buNone/>
            </a:pPr>
            <a:endParaRPr lang="en-US" sz="3000" b="1" dirty="0"/>
          </a:p>
          <a:p>
            <a:endParaRPr lang="en-US" dirty="0"/>
          </a:p>
        </p:txBody>
      </p:sp>
      <p:pic>
        <p:nvPicPr>
          <p:cNvPr id="5" name="Picture 4" descr="AZ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98" y="3651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Catalog Matched</a:t>
            </a:r>
            <a:br>
              <a:rPr lang="en-US" dirty="0" smtClean="0"/>
            </a:br>
            <a:r>
              <a:rPr lang="en-US" dirty="0" smtClean="0"/>
              <a:t>Photometry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84" y="4036981"/>
            <a:ext cx="4835482" cy="2755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06" y="1027906"/>
            <a:ext cx="4543350" cy="2612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700" y="2087579"/>
            <a:ext cx="7529804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Used pre-existing code to carry out matched photometry on the catalog level.</a:t>
            </a:r>
          </a:p>
          <a:p>
            <a:pPr marL="2171700" lvl="4" indent="-342900" defTabSz="9144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17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Bundy et. al 2012</a:t>
            </a:r>
          </a:p>
          <a:p>
            <a:pPr lvl="4" defTabSz="914400">
              <a:lnSpc>
                <a:spcPct val="90000"/>
              </a:lnSpc>
              <a:spcBef>
                <a:spcPts val="500"/>
              </a:spcBef>
            </a:pPr>
            <a:endParaRPr lang="en-US" sz="17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SEDs were built using profile fitting.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400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</a:rPr>
              <a:t>Method is very quick and requires no image             	            processing, but is sensitive to matching errors and catalog imperfections</a:t>
            </a:r>
          </a:p>
          <a:p>
            <a:pPr lvl="1" defTabSz="914400">
              <a:lnSpc>
                <a:spcPct val="90000"/>
              </a:lnSpc>
              <a:spcBef>
                <a:spcPts val="500"/>
              </a:spcBef>
            </a:pPr>
            <a:endParaRPr lang="en-US" sz="2400" dirty="0" smtClean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</a:endParaRPr>
          </a:p>
        </p:txBody>
      </p:sp>
      <p:pic>
        <p:nvPicPr>
          <p:cNvPr id="8" name="Picture 4" descr="AZ Space G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 Matched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0" y="1690688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Alternative to catalog matching.</a:t>
            </a:r>
          </a:p>
          <a:p>
            <a:r>
              <a:rPr lang="en-US" dirty="0" smtClean="0"/>
              <a:t>Uses actual images.</a:t>
            </a:r>
          </a:p>
          <a:p>
            <a:r>
              <a:rPr lang="en-US" dirty="0" smtClean="0"/>
              <a:t>The process calls for the integration of many different programs.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Source </a:t>
            </a:r>
            <a:r>
              <a:rPr lang="en-US" dirty="0" err="1" smtClean="0"/>
              <a:t>EXtractor</a:t>
            </a:r>
            <a:r>
              <a:rPr lang="en-US" dirty="0" smtClean="0"/>
              <a:t> to detect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Galapagos to perform </a:t>
            </a:r>
            <a:r>
              <a:rPr lang="en-US" dirty="0" err="1" smtClean="0"/>
              <a:t>Sersic</a:t>
            </a:r>
            <a:r>
              <a:rPr lang="en-US" dirty="0" smtClean="0"/>
              <a:t> fitting and produce output catalog for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PSFex</a:t>
            </a:r>
            <a:r>
              <a:rPr lang="en-US" dirty="0" smtClean="0"/>
              <a:t> to obtain PSF of the image to be fitted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PyGFit</a:t>
            </a:r>
            <a:r>
              <a:rPr lang="en-US" dirty="0" smtClean="0"/>
              <a:t> to carry out the PSF matched photometry</a:t>
            </a:r>
          </a:p>
          <a:p>
            <a:endParaRPr lang="en-US" dirty="0"/>
          </a:p>
          <a:p>
            <a:r>
              <a:rPr lang="en-US" dirty="0" smtClean="0"/>
              <a:t>Automation is required to make procedure more efficient and less error prone.</a:t>
            </a:r>
          </a:p>
          <a:p>
            <a:endParaRPr lang="en-US" dirty="0"/>
          </a:p>
        </p:txBody>
      </p:sp>
      <p:pic>
        <p:nvPicPr>
          <p:cNvPr id="6" name="Picture 4" descr="AZ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0846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orcr.arizona.edu/sites/orcr.arizona.edu/files/dwnld_ua_horiz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79" y="5950093"/>
            <a:ext cx="3179017" cy="7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Spread Function (PSF)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Describes the response of an imaging system to a point source.</a:t>
            </a:r>
          </a:p>
          <a:p>
            <a:r>
              <a:rPr lang="en-US" dirty="0" smtClean="0"/>
              <a:t>Different wavelength bands are described by </a:t>
            </a:r>
          </a:p>
          <a:p>
            <a:pPr marL="0" indent="0">
              <a:buNone/>
            </a:pPr>
            <a:r>
              <a:rPr lang="en-US" dirty="0" smtClean="0"/>
              <a:t>    different PSFs.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aas.aanda.org/articles/aas/full/1997/16/ds5557/img4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0"/>
          <a:stretch/>
        </p:blipFill>
        <p:spPr bwMode="auto">
          <a:xfrm>
            <a:off x="6024028" y="1825625"/>
            <a:ext cx="6167972" cy="501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SFmosaic-000752-02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6" y="4626883"/>
            <a:ext cx="329831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92425" y="5772386"/>
            <a:ext cx="2802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Varying colors show the PSF width across a CCD chip used in SDSS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3240</TotalTime>
  <Words>824</Words>
  <Application>Microsoft Office PowerPoint</Application>
  <PresentationFormat>Widescreen</PresentationFormat>
  <Paragraphs>122</Paragraphs>
  <Slides>19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Depth</vt:lpstr>
      <vt:lpstr>Star-Formation Rate in Low-Redshift Clusters  of Galaxies</vt:lpstr>
      <vt:lpstr>What are Clusters of Galaxies?</vt:lpstr>
      <vt:lpstr>Motivation</vt:lpstr>
      <vt:lpstr>How are we doing this?</vt:lpstr>
      <vt:lpstr>Background</vt:lpstr>
      <vt:lpstr>Methodology</vt:lpstr>
      <vt:lpstr>Catalog Matched Photometry</vt:lpstr>
      <vt:lpstr>PSF Matched Photometry</vt:lpstr>
      <vt:lpstr>Point Spread Function (PSF)</vt:lpstr>
      <vt:lpstr>PSF Matched Photometry</vt:lpstr>
      <vt:lpstr>Conclusion</vt:lpstr>
      <vt:lpstr>Final Thoughts / Future Work</vt:lpstr>
      <vt:lpstr>PowerPoint Presentation</vt:lpstr>
      <vt:lpstr>PSF Matched Photometry</vt:lpstr>
      <vt:lpstr>Results</vt:lpstr>
      <vt:lpstr>How PyGFit Works?</vt:lpstr>
      <vt:lpstr>How PyGFit Works?</vt:lpstr>
      <vt:lpstr>Motivation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Star-Formation Rate in Low-Redshift Galaxies</dc:title>
  <dc:creator>Owner</dc:creator>
  <cp:lastModifiedBy>Owner</cp:lastModifiedBy>
  <cp:revision>58</cp:revision>
  <dcterms:created xsi:type="dcterms:W3CDTF">2014-03-31T22:00:44Z</dcterms:created>
  <dcterms:modified xsi:type="dcterms:W3CDTF">2014-04-03T04:01:38Z</dcterms:modified>
</cp:coreProperties>
</file>